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3D0DC51-01D1-4DC1-8B6D-DA21728AAFB1}" type="datetimeFigureOut">
              <a:rPr lang="pl-PL" smtClean="0"/>
              <a:t>2020-11-13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3D0DC51-01D1-4DC1-8B6D-DA21728AAFB1}" type="datetimeFigureOut">
              <a:rPr lang="pl-PL" smtClean="0"/>
              <a:t>2020-11-13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3D0DC51-01D1-4DC1-8B6D-DA21728AAFB1}" type="datetimeFigureOut">
              <a:rPr lang="pl-PL" smtClean="0"/>
              <a:t>2020-11-13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3D0DC51-01D1-4DC1-8B6D-DA21728AAFB1}" type="datetimeFigureOut">
              <a:rPr lang="pl-PL" smtClean="0"/>
              <a:t>2020-11-13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3D0DC51-01D1-4DC1-8B6D-DA21728AAFB1}" type="datetimeFigureOut">
              <a:rPr lang="pl-PL" smtClean="0"/>
              <a:t>2020-11-13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3D0DC51-01D1-4DC1-8B6D-DA21728AAFB1}" type="datetimeFigureOut">
              <a:rPr lang="pl-PL" smtClean="0"/>
              <a:t>2020-11-13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3D0DC51-01D1-4DC1-8B6D-DA21728AAFB1}" type="datetimeFigureOut">
              <a:rPr lang="pl-PL" smtClean="0"/>
              <a:t>2020-11-13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3D0DC51-01D1-4DC1-8B6D-DA21728AAFB1}" type="datetimeFigureOut">
              <a:rPr lang="pl-PL" smtClean="0"/>
              <a:t>2020-11-13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3D0DC51-01D1-4DC1-8B6D-DA21728AAFB1}" type="datetimeFigureOut">
              <a:rPr lang="pl-PL" smtClean="0"/>
              <a:t>2020-11-13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3D0DC51-01D1-4DC1-8B6D-DA21728AAFB1}" type="datetimeFigureOut">
              <a:rPr lang="pl-PL" smtClean="0"/>
              <a:t>2020-11-13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3D0DC51-01D1-4DC1-8B6D-DA21728AAFB1}" type="datetimeFigureOut">
              <a:rPr lang="pl-PL" smtClean="0"/>
              <a:t>2020-11-13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A9BB513-1131-48BA-9306-F1D41E023490}"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0DC51-01D1-4DC1-8B6D-DA21728AAFB1}" type="datetimeFigureOut">
              <a:rPr lang="pl-PL" smtClean="0"/>
              <a:t>2020-11-13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BB513-1131-48BA-9306-F1D41E023490}"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6600" b="1" dirty="0" smtClean="0">
                <a:solidFill>
                  <a:schemeClr val="bg1">
                    <a:lumMod val="75000"/>
                  </a:schemeClr>
                </a:solidFill>
              </a:rPr>
              <a:t>USPOŁECZNIANIE</a:t>
            </a:r>
            <a:endParaRPr lang="pl-PL" sz="6600" b="1" dirty="0">
              <a:solidFill>
                <a:schemeClr val="bg1">
                  <a:lumMod val="75000"/>
                </a:schemeClr>
              </a:solidFill>
            </a:endParaRPr>
          </a:p>
        </p:txBody>
      </p:sp>
      <p:sp>
        <p:nvSpPr>
          <p:cNvPr id="3" name="Podtytuł 2"/>
          <p:cNvSpPr>
            <a:spLocks noGrp="1"/>
          </p:cNvSpPr>
          <p:nvPr>
            <p:ph type="subTitle" idx="1"/>
          </p:nvPr>
        </p:nvSpPr>
        <p:spPr/>
        <p:txBody>
          <a:bodyPr/>
          <a:lstStyle/>
          <a:p>
            <a:r>
              <a:rPr lang="pl-PL" b="1" dirty="0" smtClean="0"/>
              <a:t>Jak pracować z dzieckiem w domu? </a:t>
            </a:r>
          </a:p>
          <a:p>
            <a:r>
              <a:rPr lang="pl-PL" b="1" dirty="0" smtClean="0"/>
              <a:t>ZESTAW ĆWICZEŃ </a:t>
            </a:r>
          </a:p>
          <a:p>
            <a:r>
              <a:rPr lang="pl-PL" i="1" dirty="0" smtClean="0"/>
              <a:t>(dla dzieci w wieku 0-6 lat)</a:t>
            </a:r>
            <a:endParaRPr lang="pl-PL"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chemeClr val="bg1">
                    <a:lumMod val="75000"/>
                  </a:schemeClr>
                </a:solidFill>
              </a:rPr>
              <a:t>ZAJĘCIA DOMOWE </a:t>
            </a:r>
            <a:br>
              <a:rPr lang="pl-PL" dirty="0" smtClean="0">
                <a:solidFill>
                  <a:schemeClr val="bg1">
                    <a:lumMod val="75000"/>
                  </a:schemeClr>
                </a:solidFill>
              </a:rPr>
            </a:br>
            <a:r>
              <a:rPr lang="pl-PL" sz="2000" i="1" dirty="0" smtClean="0">
                <a:solidFill>
                  <a:schemeClr val="bg1">
                    <a:lumMod val="75000"/>
                  </a:schemeClr>
                </a:solidFill>
              </a:rPr>
              <a:t>(dla dzieci 4-5 lat)</a:t>
            </a:r>
            <a:endParaRPr lang="pl-PL" sz="2000" i="1" dirty="0">
              <a:solidFill>
                <a:schemeClr val="bg1">
                  <a:lumMod val="75000"/>
                </a:schemeClr>
              </a:solidFill>
            </a:endParaRPr>
          </a:p>
        </p:txBody>
      </p:sp>
      <p:sp>
        <p:nvSpPr>
          <p:cNvPr id="3" name="Symbol zastępczy zawartości 2"/>
          <p:cNvSpPr>
            <a:spLocks noGrp="1"/>
          </p:cNvSpPr>
          <p:nvPr>
            <p:ph idx="1"/>
          </p:nvPr>
        </p:nvSpPr>
        <p:spPr>
          <a:xfrm>
            <a:off x="142844" y="1600200"/>
            <a:ext cx="8858312" cy="5043510"/>
          </a:xfrm>
        </p:spPr>
        <p:txBody>
          <a:bodyPr>
            <a:normAutofit fontScale="55000" lnSpcReduction="20000"/>
          </a:bodyPr>
          <a:lstStyle/>
          <a:p>
            <a:r>
              <a:rPr lang="pl-PL" dirty="0" smtClean="0">
                <a:solidFill>
                  <a:schemeClr val="bg1">
                    <a:lumMod val="75000"/>
                  </a:schemeClr>
                </a:solidFill>
              </a:rPr>
              <a:t>CEL: Rozwój umiejętności samodzielnej pracy. </a:t>
            </a:r>
          </a:p>
          <a:p>
            <a:endParaRPr lang="pl-PL" dirty="0" smtClean="0">
              <a:solidFill>
                <a:schemeClr val="bg1">
                  <a:lumMod val="75000"/>
                </a:schemeClr>
              </a:solidFill>
            </a:endParaRPr>
          </a:p>
          <a:p>
            <a:r>
              <a:rPr lang="pl-PL" dirty="0" smtClean="0">
                <a:solidFill>
                  <a:schemeClr val="bg1">
                    <a:lumMod val="75000"/>
                  </a:schemeClr>
                </a:solidFill>
              </a:rPr>
              <a:t>ZADANIE: Wykonywanie użytecznych zajęć domowych bez pomocy lub nadzoru.</a:t>
            </a:r>
          </a:p>
          <a:p>
            <a:pPr>
              <a:buNone/>
            </a:pPr>
            <a:r>
              <a:rPr lang="pl-PL" dirty="0" smtClean="0">
                <a:solidFill>
                  <a:schemeClr val="bg1">
                    <a:lumMod val="75000"/>
                  </a:schemeClr>
                </a:solidFill>
              </a:rPr>
              <a:t> </a:t>
            </a:r>
          </a:p>
          <a:p>
            <a:r>
              <a:rPr lang="pl-PL" dirty="0" smtClean="0">
                <a:solidFill>
                  <a:schemeClr val="bg1">
                    <a:lumMod val="75000"/>
                  </a:schemeClr>
                </a:solidFill>
              </a:rPr>
              <a:t>POMOCE: Ręczniki, sztućce, taca na sztućce. </a:t>
            </a:r>
          </a:p>
          <a:p>
            <a:endParaRPr lang="pl-PL" dirty="0" smtClean="0">
              <a:solidFill>
                <a:schemeClr val="bg1">
                  <a:lumMod val="75000"/>
                </a:schemeClr>
              </a:solidFill>
            </a:endParaRPr>
          </a:p>
          <a:p>
            <a:r>
              <a:rPr lang="pl-PL" dirty="0" smtClean="0">
                <a:solidFill>
                  <a:schemeClr val="bg1">
                    <a:lumMod val="75000"/>
                  </a:schemeClr>
                </a:solidFill>
              </a:rPr>
              <a:t>PROCEDURA: Zaplanuj kilka prostych czynności domowych, które zajmą dziecko, rozwiną umiejętność samodzielnej pracy i nauczą je pomagać w domu, w razie potrzeby, zaaranżuj sytuację, w której wykonanie prac będzie konieczne, na przykład, rozrzuć ręczniki </a:t>
            </a:r>
            <a:br>
              <a:rPr lang="pl-PL" dirty="0" smtClean="0">
                <a:solidFill>
                  <a:schemeClr val="bg1">
                    <a:lumMod val="75000"/>
                  </a:schemeClr>
                </a:solidFill>
              </a:rPr>
            </a:br>
            <a:r>
              <a:rPr lang="pl-PL" dirty="0" smtClean="0">
                <a:solidFill>
                  <a:schemeClr val="bg1">
                    <a:lumMod val="75000"/>
                  </a:schemeClr>
                </a:solidFill>
              </a:rPr>
              <a:t>lub pomieszaj sztućce. Dziecko nie może cię jednak przy tym widzieć, gdyż musi uważać, że rzeczywiście ci pomaga. Zadania mogą obejmować układanie ręczników, sortowanie sztućców po umyciu lub odkurzenie określonej części umeblowania. Zaplanuj zadania przyjemne i łatwe do wykonania. Początkowo trzeba będzie przebywać blisko dziecka, </a:t>
            </a:r>
            <a:br>
              <a:rPr lang="pl-PL" dirty="0" smtClean="0">
                <a:solidFill>
                  <a:schemeClr val="bg1">
                    <a:lumMod val="75000"/>
                  </a:schemeClr>
                </a:solidFill>
              </a:rPr>
            </a:br>
            <a:r>
              <a:rPr lang="pl-PL" dirty="0" smtClean="0">
                <a:solidFill>
                  <a:schemeClr val="bg1">
                    <a:lumMod val="75000"/>
                  </a:schemeClr>
                </a:solidFill>
              </a:rPr>
              <a:t>aby w razie potrzeby udzielić mu pomocy. Gdy dziecko nabierze wprawy, znikaj z jego pola widzenia. Codziennie sporządzaj harmonogram, który pokaże mu wyraźnie, co ma do wykonania i jaka nagroda czeka je za każde z zadań (rys. 9.1). Na początku pracy pokaż go dziecku i wskaż czynność do wykonania. Ewentualnie dodaj drugie zadanie i sprawdź, </a:t>
            </a:r>
            <a:br>
              <a:rPr lang="pl-PL" dirty="0" smtClean="0">
                <a:solidFill>
                  <a:schemeClr val="bg1">
                    <a:lumMod val="75000"/>
                  </a:schemeClr>
                </a:solidFill>
              </a:rPr>
            </a:br>
            <a:r>
              <a:rPr lang="pl-PL" dirty="0" smtClean="0">
                <a:solidFill>
                  <a:schemeClr val="bg1">
                    <a:lumMod val="75000"/>
                  </a:schemeClr>
                </a:solidFill>
              </a:rPr>
              <a:t>czy dziecko przystąpi do niego 'po wykonaniu pierwszego. Chwal dziecko po ukończeniu każdej pracy i nagradzaj je zgodnie z informacją w harmonogramie. Pamiętaj </a:t>
            </a:r>
            <a:br>
              <a:rPr lang="pl-PL" dirty="0" smtClean="0">
                <a:solidFill>
                  <a:schemeClr val="bg1">
                    <a:lumMod val="75000"/>
                  </a:schemeClr>
                </a:solidFill>
              </a:rPr>
            </a:br>
            <a:r>
              <a:rPr lang="pl-PL" dirty="0" smtClean="0">
                <a:solidFill>
                  <a:schemeClr val="bg1">
                    <a:lumMod val="75000"/>
                  </a:schemeClr>
                </a:solidFill>
              </a:rPr>
              <a:t>o wymaganiu czynności, które dziecko już dobrze opanowało.</a:t>
            </a:r>
            <a:endParaRPr lang="pl-PL" dirty="0">
              <a:solidFill>
                <a:schemeClr val="bg1">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chemeClr val="bg1">
                    <a:lumMod val="75000"/>
                  </a:schemeClr>
                </a:solidFill>
              </a:rPr>
              <a:t>GRA W „CZEGO POTRZEBUJESZ” </a:t>
            </a:r>
            <a:br>
              <a:rPr lang="pl-PL" dirty="0" smtClean="0">
                <a:solidFill>
                  <a:schemeClr val="bg1">
                    <a:lumMod val="75000"/>
                  </a:schemeClr>
                </a:solidFill>
              </a:rPr>
            </a:br>
            <a:r>
              <a:rPr lang="pl-PL" sz="2200" i="1" dirty="0" smtClean="0">
                <a:solidFill>
                  <a:schemeClr val="bg1">
                    <a:lumMod val="75000"/>
                  </a:schemeClr>
                </a:solidFill>
              </a:rPr>
              <a:t>(dla dzieci w wieku 4-5) </a:t>
            </a:r>
            <a:endParaRPr lang="pl-PL" sz="2200" i="1" dirty="0">
              <a:solidFill>
                <a:schemeClr val="bg1">
                  <a:lumMod val="75000"/>
                </a:schemeClr>
              </a:solidFill>
            </a:endParaRPr>
          </a:p>
        </p:txBody>
      </p:sp>
      <p:sp>
        <p:nvSpPr>
          <p:cNvPr id="3" name="Symbol zastępczy zawartości 2"/>
          <p:cNvSpPr>
            <a:spLocks noGrp="1"/>
          </p:cNvSpPr>
          <p:nvPr>
            <p:ph idx="1"/>
          </p:nvPr>
        </p:nvSpPr>
        <p:spPr>
          <a:xfrm>
            <a:off x="142844" y="1600200"/>
            <a:ext cx="8715436" cy="4972072"/>
          </a:xfrm>
        </p:spPr>
        <p:txBody>
          <a:bodyPr>
            <a:normAutofit fontScale="62500" lnSpcReduction="20000"/>
          </a:bodyPr>
          <a:lstStyle/>
          <a:p>
            <a:r>
              <a:rPr lang="pl-PL" dirty="0" smtClean="0">
                <a:solidFill>
                  <a:schemeClr val="bg1">
                    <a:lumMod val="75000"/>
                  </a:schemeClr>
                </a:solidFill>
              </a:rPr>
              <a:t>CEL: Poprawa współdziałania i rozumienia funkcji przedmiotów.</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ZADANIE:  Dostrzeganie potrzeb innych osób.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POMOCE: Chusteczki higieniczne, sweter, grzebień.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PROCEDURA: Umieść wszystkie trzy przedmioty na stole przed dzieckiem. Gestami przedstaw, którego przedmiotu potrzebujesz. Na przykład możesz obejmować się i trząść, aby pokazać, że jest ci zimno i potrzebujesz swetra. Powiedz .Popatrz", pokaż pantomimę i spytaj "Czego potrzebuję?" Powtórz działanie i wskaż na trzy przedmioty. Jeśli dziecko nie reaguje, jeszcze raz powtórz pantomimę, wskaż sweter i poproś ,,Podaj sweter". Gdy dziecko </a:t>
            </a:r>
            <a:br>
              <a:rPr lang="pl-PL" dirty="0" smtClean="0">
                <a:solidFill>
                  <a:schemeClr val="bg1">
                    <a:lumMod val="75000"/>
                  </a:schemeClr>
                </a:solidFill>
              </a:rPr>
            </a:br>
            <a:r>
              <a:rPr lang="pl-PL" dirty="0" smtClean="0">
                <a:solidFill>
                  <a:schemeClr val="bg1">
                    <a:lumMod val="75000"/>
                  </a:schemeClr>
                </a:solidFill>
              </a:rPr>
              <a:t>da ci właściwy przedmiot, użyj go i powiedz "Dziękuję ci". Na przykład, drżysz, dziecko daje ci sweter, nakładasz go. Jeśli kichasz, dziecko podaje ci chusteczki, a ty wycierasz nos. Targasz sobie włosy, dziecko podaje ci grzebień, a ty się czeszesz. Powtarzaj procedurę aż dziecko zacznie reagować na twoje zachowania tylko patrząc na pantomimę.</a:t>
            </a:r>
            <a:endParaRPr lang="pl-PL" dirty="0">
              <a:solidFill>
                <a:schemeClr val="bg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chemeClr val="bg1">
                    <a:lumMod val="75000"/>
                  </a:schemeClr>
                </a:solidFill>
              </a:rPr>
              <a:t>SAMODZIELNE RYSOWANIE </a:t>
            </a:r>
            <a:br>
              <a:rPr lang="pl-PL" dirty="0" smtClean="0">
                <a:solidFill>
                  <a:schemeClr val="bg1">
                    <a:lumMod val="75000"/>
                  </a:schemeClr>
                </a:solidFill>
              </a:rPr>
            </a:br>
            <a:r>
              <a:rPr lang="pl-PL" sz="2000" i="1" dirty="0" smtClean="0">
                <a:solidFill>
                  <a:schemeClr val="bg1">
                    <a:lumMod val="75000"/>
                  </a:schemeClr>
                </a:solidFill>
              </a:rPr>
              <a:t>(dla dzieci w wieku 5-6) </a:t>
            </a:r>
            <a:endParaRPr lang="pl-PL" sz="2000" i="1" dirty="0">
              <a:solidFill>
                <a:schemeClr val="bg1">
                  <a:lumMod val="75000"/>
                </a:schemeClr>
              </a:solidFill>
            </a:endParaRPr>
          </a:p>
        </p:txBody>
      </p:sp>
      <p:sp>
        <p:nvSpPr>
          <p:cNvPr id="3" name="Symbol zastępczy zawartości 2"/>
          <p:cNvSpPr>
            <a:spLocks noGrp="1"/>
          </p:cNvSpPr>
          <p:nvPr>
            <p:ph idx="1"/>
          </p:nvPr>
        </p:nvSpPr>
        <p:spPr>
          <a:xfrm>
            <a:off x="142844" y="1600200"/>
            <a:ext cx="8858312" cy="4900634"/>
          </a:xfrm>
        </p:spPr>
        <p:txBody>
          <a:bodyPr>
            <a:normAutofit fontScale="55000" lnSpcReduction="20000"/>
          </a:bodyPr>
          <a:lstStyle/>
          <a:p>
            <a:r>
              <a:rPr lang="pl-PL" dirty="0" smtClean="0">
                <a:solidFill>
                  <a:schemeClr val="bg1">
                    <a:lumMod val="75000"/>
                  </a:schemeClr>
                </a:solidFill>
              </a:rPr>
              <a:t>CEL: Rozwój umiejętności samodzielnej pracy i poprawa umiejętności rysowania. </a:t>
            </a:r>
          </a:p>
          <a:p>
            <a:endParaRPr lang="pl-PL" dirty="0">
              <a:solidFill>
                <a:schemeClr val="bg1">
                  <a:lumMod val="75000"/>
                </a:schemeClr>
              </a:solidFill>
            </a:endParaRPr>
          </a:p>
          <a:p>
            <a:r>
              <a:rPr lang="pl-PL" dirty="0" smtClean="0">
                <a:solidFill>
                  <a:schemeClr val="bg1">
                    <a:lumMod val="75000"/>
                  </a:schemeClr>
                </a:solidFill>
              </a:rPr>
              <a:t>ZADANIE: Samodzielne przerysowywanie obrazków. </a:t>
            </a:r>
          </a:p>
          <a:p>
            <a:pPr>
              <a:buNone/>
            </a:pPr>
            <a:endParaRPr lang="pl-PL" dirty="0" smtClean="0">
              <a:solidFill>
                <a:schemeClr val="bg1">
                  <a:lumMod val="75000"/>
                </a:schemeClr>
              </a:solidFill>
            </a:endParaRPr>
          </a:p>
          <a:p>
            <a:r>
              <a:rPr lang="pl-PL" dirty="0" smtClean="0">
                <a:solidFill>
                  <a:schemeClr val="bg1">
                    <a:lumMod val="75000"/>
                  </a:schemeClr>
                </a:solidFill>
              </a:rPr>
              <a:t>POMOCE: Papier, kredki. </a:t>
            </a:r>
          </a:p>
          <a:p>
            <a:pPr>
              <a:buNone/>
            </a:pPr>
            <a:endParaRPr lang="pl-PL" dirty="0" smtClean="0">
              <a:solidFill>
                <a:schemeClr val="bg1">
                  <a:lumMod val="75000"/>
                </a:schemeClr>
              </a:solidFill>
            </a:endParaRPr>
          </a:p>
          <a:p>
            <a:r>
              <a:rPr lang="pl-PL" dirty="0" smtClean="0">
                <a:solidFill>
                  <a:schemeClr val="bg1">
                    <a:lumMod val="75000"/>
                  </a:schemeClr>
                </a:solidFill>
              </a:rPr>
              <a:t>PROCEDURA: Przed rozpoczęciem sesji, narysuj proste obrazki po jednym na każdej kartce. Dziecko wcześniej takie rzeczy rysowało. Na przykład, możesz narysować prosty domek, drzewo, uproszczoną figurę człowieka itd. Daj dziecku arkusz papieru, kredkę i twój rysunek, na przykład domku. Wskaż na swój rysunek i powiedz "Domek". Następnie wskaż kartkę dziecka i powiedz "Narysuj domek". Obiecaj mu miłą nagrodę po zakończeniu pracy. Skłoń je do rozpoczęcia rysowania i stopniowo zajmij się czymś innym w pokoju. Od czasu do czasu, rzucaj okiem, czy dziecko nie odwróciło uwagi od zadania. Jeśli zaczęło bazgrać lub przestało rysować gdy odszedłeś, zwróć z powrotem jego uwagę na rysunek, powiedz "Narysuj domek" i przypomnij o nagrodzie. Dawaj mu ją tylko wtedy, gdy próbuje samodzielnie skopiować rysunek. Na początku, bądź zadowolony z każdej próby przerysowania modelu, ale w miarę wzrostu umiejętności rysunkowych zwracaj uwagę dziecka na opuszczone fragmenty i każ je uzupełnić przed wręczeniem nagrody.</a:t>
            </a:r>
            <a:endParaRPr lang="pl-PL" dirty="0">
              <a:solidFill>
                <a:schemeClr val="bg1">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39784"/>
          </a:xfrm>
        </p:spPr>
        <p:txBody>
          <a:bodyPr>
            <a:normAutofit fontScale="90000"/>
          </a:bodyPr>
          <a:lstStyle/>
          <a:p>
            <a:r>
              <a:rPr lang="pl-PL" dirty="0" smtClean="0">
                <a:solidFill>
                  <a:schemeClr val="bg1">
                    <a:lumMod val="75000"/>
                  </a:schemeClr>
                </a:solidFill>
              </a:rPr>
              <a:t>SAMODZIELNE RYSOWANIE NA PODSTAWIE PISEMNYCH INSTRUKCJI </a:t>
            </a:r>
            <a:r>
              <a:rPr lang="pl-PL" sz="2000" i="1" dirty="0" smtClean="0">
                <a:solidFill>
                  <a:schemeClr val="bg1">
                    <a:lumMod val="75000"/>
                  </a:schemeClr>
                </a:solidFill>
              </a:rPr>
              <a:t>(dzieci w wieku 5-6) </a:t>
            </a:r>
            <a:endParaRPr lang="pl-PL" sz="2000" i="1" dirty="0">
              <a:solidFill>
                <a:schemeClr val="bg1">
                  <a:lumMod val="75000"/>
                </a:schemeClr>
              </a:solidFill>
            </a:endParaRPr>
          </a:p>
        </p:txBody>
      </p:sp>
      <p:sp>
        <p:nvSpPr>
          <p:cNvPr id="3" name="Symbol zastępczy zawartości 2"/>
          <p:cNvSpPr>
            <a:spLocks noGrp="1"/>
          </p:cNvSpPr>
          <p:nvPr>
            <p:ph idx="1"/>
          </p:nvPr>
        </p:nvSpPr>
        <p:spPr>
          <a:xfrm>
            <a:off x="214282" y="1600200"/>
            <a:ext cx="8786874" cy="5257800"/>
          </a:xfrm>
        </p:spPr>
        <p:txBody>
          <a:bodyPr>
            <a:normAutofit fontScale="55000" lnSpcReduction="20000"/>
          </a:bodyPr>
          <a:lstStyle/>
          <a:p>
            <a:r>
              <a:rPr lang="pl-PL" dirty="0" smtClean="0">
                <a:solidFill>
                  <a:schemeClr val="bg1">
                    <a:lumMod val="75000"/>
                  </a:schemeClr>
                </a:solidFill>
              </a:rPr>
              <a:t>CEL: Rozwój umiejętności samodzielnej pracy i czytania prostych instrukcji. </a:t>
            </a:r>
          </a:p>
          <a:p>
            <a:endParaRPr lang="pl-PL" dirty="0" smtClean="0">
              <a:solidFill>
                <a:schemeClr val="bg1">
                  <a:lumMod val="75000"/>
                </a:schemeClr>
              </a:solidFill>
            </a:endParaRPr>
          </a:p>
          <a:p>
            <a:r>
              <a:rPr lang="pl-PL" dirty="0" smtClean="0">
                <a:solidFill>
                  <a:schemeClr val="bg1">
                    <a:lumMod val="75000"/>
                  </a:schemeClr>
                </a:solidFill>
              </a:rPr>
              <a:t>ZADANIE: Czytanie prostych instrukcji i samodzielne rysowanie według nich. </a:t>
            </a:r>
          </a:p>
          <a:p>
            <a:endParaRPr lang="pl-PL" dirty="0" smtClean="0">
              <a:solidFill>
                <a:schemeClr val="bg1">
                  <a:lumMod val="75000"/>
                </a:schemeClr>
              </a:solidFill>
            </a:endParaRPr>
          </a:p>
          <a:p>
            <a:r>
              <a:rPr lang="pl-PL" dirty="0" smtClean="0">
                <a:solidFill>
                  <a:schemeClr val="bg1">
                    <a:lumMod val="75000"/>
                  </a:schemeClr>
                </a:solidFill>
              </a:rPr>
              <a:t>POMOCE: Papier, kredki. </a:t>
            </a:r>
          </a:p>
          <a:p>
            <a:pPr>
              <a:buNone/>
            </a:pPr>
            <a:endParaRPr lang="pl-PL" dirty="0" smtClean="0">
              <a:solidFill>
                <a:schemeClr val="bg1">
                  <a:lumMod val="75000"/>
                </a:schemeClr>
              </a:solidFill>
            </a:endParaRPr>
          </a:p>
          <a:p>
            <a:r>
              <a:rPr lang="pl-PL" dirty="0" smtClean="0">
                <a:solidFill>
                  <a:schemeClr val="bg1">
                    <a:lumMod val="75000"/>
                  </a:schemeClr>
                </a:solidFill>
              </a:rPr>
              <a:t>PROCEDURA: Napisz proste instrukcje do obrazka, który dziecko ma narysować. Upewnij się, czy nie przekraczają one jego możliwości czytania i pojmowania. Dziecko musi zrozumieć każde słowo instrukcji i narysować wszystko, czego się w niej żąda. Właściwą pisemną instrukcją może być "Narysuj tatę" lub "Narysuj dom". Pamiętaj że każde nieznane dziecku słowo spowoduje jego frustrację a wtedy zadanie przestanie być użyteczne. Po napisaniu instrukcji, daj dziecku papier, kredkę i jeden zestaw instrukcji. Pomóż mu odczytać pierwszą instrukcję i skłoń do rysowania. Gdy już zacznie, stopniowo oddal się od niego. Od czasu do czasu spoglądaj, czy nie odwróciło uwagi od zadania. Gdy zobaczysz, że jest już bliskie zakończenia, wróć do niego i pochwal je za rysowanie i wypełnienie instrukcji. Gdy zacznie przyzwyczajać się do rysowa· </a:t>
            </a:r>
            <a:r>
              <a:rPr lang="pl-PL" dirty="0" err="1" smtClean="0">
                <a:solidFill>
                  <a:schemeClr val="bg1">
                    <a:lumMod val="75000"/>
                  </a:schemeClr>
                </a:solidFill>
              </a:rPr>
              <a:t>nia</a:t>
            </a:r>
            <a:r>
              <a:rPr lang="pl-PL" dirty="0" smtClean="0">
                <a:solidFill>
                  <a:schemeClr val="bg1">
                    <a:lumMod val="75000"/>
                  </a:schemeClr>
                </a:solidFill>
              </a:rPr>
              <a:t> według instrukcji, daj mu trzy kartki, trzy kredki i trzy różne zestawy instrukcji. Powiedz mu, że gdy wykona trzy zadania, otrzyma specjalną nagrodę Powtarzaj ćwiczenie, aż dziecko będzie w stanie rysować według instrukcji w czasie 20-30 minut.</a:t>
            </a:r>
            <a:endParaRPr lang="pl-PL" dirty="0">
              <a:solidFill>
                <a:schemeClr val="bg1">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chemeClr val="bg1">
                    <a:lumMod val="75000"/>
                  </a:schemeClr>
                </a:solidFill>
              </a:rPr>
              <a:t>KONIEC</a:t>
            </a:r>
            <a:endParaRPr lang="pl-PL" dirty="0">
              <a:solidFill>
                <a:schemeClr val="bg1">
                  <a:lumMod val="75000"/>
                </a:schemeClr>
              </a:solidFill>
            </a:endParaRPr>
          </a:p>
        </p:txBody>
      </p:sp>
      <p:sp>
        <p:nvSpPr>
          <p:cNvPr id="3" name="Symbol zastępczy zawartości 2"/>
          <p:cNvSpPr>
            <a:spLocks noGrp="1"/>
          </p:cNvSpPr>
          <p:nvPr>
            <p:ph idx="1"/>
          </p:nvPr>
        </p:nvSpPr>
        <p:spPr>
          <a:xfrm>
            <a:off x="457200" y="1600201"/>
            <a:ext cx="8229600" cy="828668"/>
          </a:xfrm>
        </p:spPr>
        <p:txBody>
          <a:bodyPr>
            <a:normAutofit/>
          </a:bodyPr>
          <a:lstStyle/>
          <a:p>
            <a:r>
              <a:rPr lang="pl-PL" sz="1200" dirty="0" smtClean="0">
                <a:solidFill>
                  <a:schemeClr val="bg1">
                    <a:lumMod val="75000"/>
                  </a:schemeClr>
                </a:solidFill>
              </a:rPr>
              <a:t>Opracowała: Paulina Przybylska na podstawie :</a:t>
            </a:r>
          </a:p>
          <a:p>
            <a:pPr>
              <a:buNone/>
            </a:pPr>
            <a:r>
              <a:rPr lang="pl-PL" sz="1200" dirty="0" smtClean="0">
                <a:solidFill>
                  <a:schemeClr val="bg1">
                    <a:lumMod val="75000"/>
                  </a:schemeClr>
                </a:solidFill>
              </a:rPr>
              <a:t>		Eric </a:t>
            </a:r>
            <a:r>
              <a:rPr lang="pl-PL" sz="1200" dirty="0" err="1" smtClean="0">
                <a:solidFill>
                  <a:schemeClr val="bg1">
                    <a:lumMod val="75000"/>
                  </a:schemeClr>
                </a:solidFill>
              </a:rPr>
              <a:t>Schopler</a:t>
            </a:r>
            <a:r>
              <a:rPr lang="pl-PL" sz="1200" dirty="0">
                <a:solidFill>
                  <a:schemeClr val="bg1">
                    <a:lumMod val="75000"/>
                  </a:schemeClr>
                </a:solidFill>
              </a:rPr>
              <a:t>,</a:t>
            </a:r>
            <a:r>
              <a:rPr lang="pl-PL" sz="1200" dirty="0" smtClean="0">
                <a:solidFill>
                  <a:schemeClr val="bg1">
                    <a:lumMod val="75000"/>
                  </a:schemeClr>
                </a:solidFill>
              </a:rPr>
              <a:t> Margaret Lansing, Leslie </a:t>
            </a:r>
            <a:r>
              <a:rPr lang="pl-PL" sz="1200" dirty="0" err="1" smtClean="0">
                <a:solidFill>
                  <a:schemeClr val="bg1">
                    <a:lumMod val="75000"/>
                  </a:schemeClr>
                </a:solidFill>
              </a:rPr>
              <a:t>Waters</a:t>
            </a:r>
            <a:r>
              <a:rPr lang="pl-PL" sz="1200" dirty="0" smtClean="0">
                <a:solidFill>
                  <a:schemeClr val="bg1">
                    <a:lumMod val="75000"/>
                  </a:schemeClr>
                </a:solidFill>
              </a:rPr>
              <a:t> </a:t>
            </a:r>
            <a:r>
              <a:rPr lang="pl-PL" sz="1200" i="1" dirty="0" smtClean="0">
                <a:solidFill>
                  <a:schemeClr val="bg1">
                    <a:lumMod val="75000"/>
                  </a:schemeClr>
                </a:solidFill>
              </a:rPr>
              <a:t>„Zindywidualizowana ocena i terapia dzieci autystycznych </a:t>
            </a:r>
            <a:br>
              <a:rPr lang="pl-PL" sz="1200" i="1" dirty="0" smtClean="0">
                <a:solidFill>
                  <a:schemeClr val="bg1">
                    <a:lumMod val="75000"/>
                  </a:schemeClr>
                </a:solidFill>
              </a:rPr>
            </a:br>
            <a:r>
              <a:rPr lang="pl-PL" sz="1200" i="1" dirty="0" smtClean="0">
                <a:solidFill>
                  <a:schemeClr val="bg1">
                    <a:lumMod val="75000"/>
                  </a:schemeClr>
                </a:solidFill>
              </a:rPr>
              <a:t>	i z zaburzeniami w rozwoju”</a:t>
            </a:r>
            <a:r>
              <a:rPr lang="pl-PL" sz="1200" dirty="0" smtClean="0">
                <a:solidFill>
                  <a:schemeClr val="bg1">
                    <a:lumMod val="75000"/>
                  </a:schemeClr>
                </a:solidFill>
              </a:rPr>
              <a:t>, wyd. S P O A, Gdańsk, </a:t>
            </a:r>
            <a:endParaRPr lang="pl-PL" sz="1200" dirty="0">
              <a:solidFill>
                <a:schemeClr val="bg1">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00042"/>
            <a:ext cx="8229600" cy="5626121"/>
          </a:xfrm>
        </p:spPr>
        <p:txBody>
          <a:bodyPr>
            <a:normAutofit fontScale="92500" lnSpcReduction="10000"/>
          </a:bodyPr>
          <a:lstStyle/>
          <a:p>
            <a:r>
              <a:rPr lang="pl-PL" dirty="0" smtClean="0">
                <a:solidFill>
                  <a:schemeClr val="bg1">
                    <a:lumMod val="75000"/>
                  </a:schemeClr>
                </a:solidFill>
              </a:rPr>
              <a:t>Nauka zachowań społecznych jest najogólniejszą kategorią nauczania. Wynika to z faktu, iż rozwój umiejętności mówienia i czynności poznawczych ma dodatni wpływ na zachowanie społeczne dziecka. </a:t>
            </a:r>
          </a:p>
          <a:p>
            <a:r>
              <a:rPr lang="pl-PL" dirty="0" smtClean="0">
                <a:solidFill>
                  <a:schemeClr val="bg1">
                    <a:lumMod val="75000"/>
                  </a:schemeClr>
                </a:solidFill>
              </a:rPr>
              <a:t>Określając szeroko - zachowania społeczne obejmują wdrożenie zachowań pozytywnych i prospołecznych oraz ograniczenie problemów z zachowaniem. </a:t>
            </a:r>
          </a:p>
          <a:p>
            <a:r>
              <a:rPr lang="pl-PL" dirty="0" smtClean="0">
                <a:solidFill>
                  <a:schemeClr val="bg1">
                    <a:lumMod val="75000"/>
                  </a:schemeClr>
                </a:solidFill>
              </a:rPr>
              <a:t>Chociaż umiejętności społeczne nakładają się na inne dziedziny funkcjonowania, są one tutaj wyodrębnione. </a:t>
            </a:r>
            <a:endParaRPr lang="pl-PL" dirty="0">
              <a:solidFill>
                <a:schemeClr val="bg1">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54032"/>
          </a:xfrm>
        </p:spPr>
        <p:txBody>
          <a:bodyPr>
            <a:normAutofit fontScale="90000"/>
          </a:bodyPr>
          <a:lstStyle/>
          <a:p>
            <a:r>
              <a:rPr lang="pl-PL" dirty="0" smtClean="0">
                <a:solidFill>
                  <a:schemeClr val="bg1">
                    <a:lumMod val="75000"/>
                  </a:schemeClr>
                </a:solidFill>
              </a:rPr>
              <a:t>BARASZKOWANIE </a:t>
            </a:r>
            <a:br>
              <a:rPr lang="pl-PL" dirty="0" smtClean="0">
                <a:solidFill>
                  <a:schemeClr val="bg1">
                    <a:lumMod val="75000"/>
                  </a:schemeClr>
                </a:solidFill>
              </a:rPr>
            </a:br>
            <a:r>
              <a:rPr lang="pl-PL" sz="2200" i="1" dirty="0" smtClean="0">
                <a:solidFill>
                  <a:schemeClr val="bg1">
                    <a:lumMod val="75000"/>
                  </a:schemeClr>
                </a:solidFill>
              </a:rPr>
              <a:t>(dla dzieci w wieku 0-2)</a:t>
            </a:r>
            <a:endParaRPr lang="pl-PL" sz="2200" i="1" dirty="0">
              <a:solidFill>
                <a:schemeClr val="bg1">
                  <a:lumMod val="75000"/>
                </a:schemeClr>
              </a:solidFill>
            </a:endParaRPr>
          </a:p>
        </p:txBody>
      </p:sp>
      <p:sp>
        <p:nvSpPr>
          <p:cNvPr id="3" name="Symbol zastępczy zawartości 2"/>
          <p:cNvSpPr>
            <a:spLocks noGrp="1"/>
          </p:cNvSpPr>
          <p:nvPr>
            <p:ph idx="1"/>
          </p:nvPr>
        </p:nvSpPr>
        <p:spPr>
          <a:xfrm>
            <a:off x="142844" y="1214422"/>
            <a:ext cx="8786874" cy="5357850"/>
          </a:xfrm>
        </p:spPr>
        <p:txBody>
          <a:bodyPr>
            <a:normAutofit fontScale="70000" lnSpcReduction="20000"/>
          </a:bodyPr>
          <a:lstStyle/>
          <a:p>
            <a:r>
              <a:rPr lang="pl-PL" dirty="0" smtClean="0">
                <a:solidFill>
                  <a:schemeClr val="bg1">
                    <a:lumMod val="75000"/>
                  </a:schemeClr>
                </a:solidFill>
              </a:rPr>
              <a:t>CEL: Rozwój współdziałania i tolerancji dla fizycznego kontaktu.</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ZADANIE: Dostarczenie przyjemności z ograniczonego kontaktu fizycznego.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PROCEDURA: - Próbuj angażować dziecko w częsty i krótkotrwały kontakt fizyczny. Odpowiednim rozpoczęciem ćwiczenia jest kilkakrotne podnoszenie dziecka. Używaj przy tym różnorodnych odgłosów i próbuj nakłaniać dziecko do naśladowania. Używaj jednosylabowych, zabawnych dźwięków, jak "Och" lub "Hop". Jeśli dziecko sprzeciwia się kontaktowi, kontynuuj ćwiczenie, mówiąc do niego powoli i uspokajająco. Gdy zacznie się relaksować, zacznij łagodnie huśtać je w bok, ale nie wykonuj przy tym zbyt szybkich ruchów, bo możesz je przestraszyć. W miarę wzrostu tolerancji dziecka na kontakt, przedłużaj go. Na przykład, możesz rozpocząć od podnoszenia, lub huśtania tylko w trakcie sesji, chociaż możesz powtarzać je kilka razy dziennie. Następnie podnoś je, lub huśtaj dwa razy w trakcie sesji. W ten sposób stopniowo zwiększysz akceptację dziecka dla fizycznego kontaktu. </a:t>
            </a:r>
            <a:endParaRPr lang="pl-PL" dirty="0">
              <a:solidFill>
                <a:schemeClr val="bg1">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39784"/>
          </a:xfrm>
        </p:spPr>
        <p:txBody>
          <a:bodyPr>
            <a:normAutofit fontScale="90000"/>
          </a:bodyPr>
          <a:lstStyle/>
          <a:p>
            <a:r>
              <a:rPr lang="pl-PL" dirty="0" smtClean="0">
                <a:solidFill>
                  <a:schemeClr val="bg1">
                    <a:lumMod val="75000"/>
                  </a:schemeClr>
                </a:solidFill>
              </a:rPr>
              <a:t>ZABAWA W NIESPODZIANKĘ </a:t>
            </a:r>
            <a:br>
              <a:rPr lang="pl-PL" dirty="0" smtClean="0">
                <a:solidFill>
                  <a:schemeClr val="bg1">
                    <a:lumMod val="75000"/>
                  </a:schemeClr>
                </a:solidFill>
              </a:rPr>
            </a:br>
            <a:r>
              <a:rPr lang="pl-PL" sz="1600" i="1" dirty="0" smtClean="0">
                <a:solidFill>
                  <a:schemeClr val="bg1">
                    <a:lumMod val="75000"/>
                  </a:schemeClr>
                </a:solidFill>
              </a:rPr>
              <a:t>(dla dzieci w wieku 0-1 )</a:t>
            </a:r>
            <a:endParaRPr lang="pl-PL" sz="1600" i="1" dirty="0">
              <a:solidFill>
                <a:schemeClr val="bg1">
                  <a:lumMod val="75000"/>
                </a:schemeClr>
              </a:solidFill>
            </a:endParaRPr>
          </a:p>
        </p:txBody>
      </p:sp>
      <p:sp>
        <p:nvSpPr>
          <p:cNvPr id="3" name="Symbol zastępczy zawartości 2"/>
          <p:cNvSpPr>
            <a:spLocks noGrp="1"/>
          </p:cNvSpPr>
          <p:nvPr>
            <p:ph idx="1"/>
          </p:nvPr>
        </p:nvSpPr>
        <p:spPr>
          <a:xfrm>
            <a:off x="142844" y="1428736"/>
            <a:ext cx="8786874" cy="5286412"/>
          </a:xfrm>
        </p:spPr>
        <p:txBody>
          <a:bodyPr>
            <a:normAutofit fontScale="62500" lnSpcReduction="20000"/>
          </a:bodyPr>
          <a:lstStyle/>
          <a:p>
            <a:r>
              <a:rPr lang="pl-PL" dirty="0" smtClean="0">
                <a:solidFill>
                  <a:schemeClr val="bg1">
                    <a:lumMod val="75000"/>
                  </a:schemeClr>
                </a:solidFill>
              </a:rPr>
              <a:t>CEL: Rozwój współdziałania i wydłużenie kontaktu wzrokowego.</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ZADANIE: Utrzymanie kontaktu wzrokowego przynajmniej przez </a:t>
            </a:r>
            <a:br>
              <a:rPr lang="pl-PL" dirty="0" smtClean="0">
                <a:solidFill>
                  <a:schemeClr val="bg1">
                    <a:lumMod val="75000"/>
                  </a:schemeClr>
                </a:solidFill>
              </a:rPr>
            </a:br>
            <a:r>
              <a:rPr lang="pl-PL" dirty="0" smtClean="0">
                <a:solidFill>
                  <a:schemeClr val="bg1">
                    <a:lumMod val="75000"/>
                  </a:schemeClr>
                </a:solidFill>
              </a:rPr>
              <a:t>3 sekundy i odczuwanie przyjemności z prostej wspólnej zabawy.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POMOCE: Duży ręcznik.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PROCEDURA: Usiądź naprzeciw dziecka i zetknij się z nim kolanami. Trzymaj przed sobą podniesiony ręcznik, by dziecko cię nie widziało. Spytaj "Gdzie jest (imię)? i powoli obniż ręcznik do poziomu, na którym zobaczysz oczy dziecka. Powiedz "Niespodzianka" i połaskocz je szybko, ale delikatnie. Powtarzaj to ćwiczenie wielokrotnie. Sprawdzaj, czy dziecko zaczyna patrzeć na twoje oczy, ukazujące mu się zza ręcznika, sprawdzaj także, czy przewiduje ono łaskotanie</a:t>
            </a:r>
            <a:br>
              <a:rPr lang="pl-PL" dirty="0" smtClean="0">
                <a:solidFill>
                  <a:schemeClr val="bg1">
                    <a:lumMod val="75000"/>
                  </a:schemeClr>
                </a:solidFill>
              </a:rPr>
            </a:br>
            <a:r>
              <a:rPr lang="pl-PL" dirty="0" smtClean="0">
                <a:solidFill>
                  <a:schemeClr val="bg1">
                    <a:lumMod val="75000"/>
                  </a:schemeClr>
                </a:solidFill>
              </a:rPr>
              <a:t> w chwili, gdy pojawiają się twoje oczy. Unieś ręcznik nad głowę i powoli go opuszczaj. Następnie podnieś ręcznik nad głowę dziecka i powtórz ćwiczenie Pamiętaj, aby połaskotać je po każdym spojrzeniu na ciebie. Sprawdź, czy dziecko nie zaczyna prosić o łaskotanie poprzez patrzenie na ciebie. Stopniowo wydłużaj czas, przez jaki musi patrzeć, zanim je połaskoczesz, aby utrzymywać kontakt wzrokowy nie krócej niż przez 3 sekundy.</a:t>
            </a:r>
            <a:endParaRPr lang="pl-PL" dirty="0">
              <a:solidFill>
                <a:schemeClr val="bg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28604"/>
            <a:ext cx="8229600" cy="1071570"/>
          </a:xfrm>
        </p:spPr>
        <p:txBody>
          <a:bodyPr>
            <a:normAutofit/>
          </a:bodyPr>
          <a:lstStyle/>
          <a:p>
            <a:r>
              <a:rPr lang="pl-PL" dirty="0" smtClean="0">
                <a:solidFill>
                  <a:schemeClr val="bg1">
                    <a:lumMod val="75000"/>
                  </a:schemeClr>
                </a:solidFill>
              </a:rPr>
              <a:t>ZABAWA Z LALKĄ</a:t>
            </a:r>
            <a:br>
              <a:rPr lang="pl-PL" dirty="0" smtClean="0">
                <a:solidFill>
                  <a:schemeClr val="bg1">
                    <a:lumMod val="75000"/>
                  </a:schemeClr>
                </a:solidFill>
              </a:rPr>
            </a:br>
            <a:r>
              <a:rPr lang="pl-PL" sz="2000" i="1" dirty="0" smtClean="0">
                <a:solidFill>
                  <a:schemeClr val="bg1">
                    <a:lumMod val="75000"/>
                  </a:schemeClr>
                </a:solidFill>
              </a:rPr>
              <a:t>(dla dzieci w wieku 2-3)</a:t>
            </a:r>
            <a:endParaRPr lang="pl-PL" sz="2000" i="1" dirty="0">
              <a:solidFill>
                <a:schemeClr val="bg1">
                  <a:lumMod val="75000"/>
                </a:schemeClr>
              </a:solidFill>
            </a:endParaRPr>
          </a:p>
        </p:txBody>
      </p:sp>
      <p:sp>
        <p:nvSpPr>
          <p:cNvPr id="3" name="Symbol zastępczy zawartości 2"/>
          <p:cNvSpPr>
            <a:spLocks noGrp="1"/>
          </p:cNvSpPr>
          <p:nvPr>
            <p:ph idx="1"/>
          </p:nvPr>
        </p:nvSpPr>
        <p:spPr>
          <a:xfrm>
            <a:off x="142844" y="1857364"/>
            <a:ext cx="8858312" cy="4786346"/>
          </a:xfrm>
        </p:spPr>
        <p:txBody>
          <a:bodyPr>
            <a:normAutofit fontScale="62500" lnSpcReduction="20000"/>
          </a:bodyPr>
          <a:lstStyle/>
          <a:p>
            <a:r>
              <a:rPr lang="pl-PL" dirty="0" smtClean="0">
                <a:solidFill>
                  <a:schemeClr val="bg1">
                    <a:lumMod val="75000"/>
                  </a:schemeClr>
                </a:solidFill>
              </a:rPr>
              <a:t>CEL: Rozwój współdziałania w zabawie.</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 ZADANIE: Przeprowadzanie trzy, lub czteroczęściowej czynności z lalką.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POMOCE: Lalka, szczotka do włosów, myjka, grzebień.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PROCEDURA: Spróbuj nakłonić dziecko do takich samych czynności z lalką, jakie </a:t>
            </a:r>
            <a:br>
              <a:rPr lang="pl-PL" dirty="0" smtClean="0">
                <a:solidFill>
                  <a:schemeClr val="bg1">
                    <a:lumMod val="75000"/>
                  </a:schemeClr>
                </a:solidFill>
              </a:rPr>
            </a:br>
            <a:r>
              <a:rPr lang="pl-PL" dirty="0" smtClean="0">
                <a:solidFill>
                  <a:schemeClr val="bg1">
                    <a:lumMod val="75000"/>
                  </a:schemeClr>
                </a:solidFill>
              </a:rPr>
              <a:t>z nim wykonujesz. Ustal dla dziecka czynności z lalką podobne do jego własnych. Na przykład, gdy dziecko jest gotowe do pójścia do łóżka, niech przygotuje do spania lalkę. Po umyciu twarzy dziecka, pomóż mu użyć myjki do umycia twarzy lalki. Po wyszczotkowaniu włosów dziecka, daj mu szczotkę, aby zrobiło to samo </a:t>
            </a:r>
            <a:br>
              <a:rPr lang="pl-PL" dirty="0" smtClean="0">
                <a:solidFill>
                  <a:schemeClr val="bg1">
                    <a:lumMod val="75000"/>
                  </a:schemeClr>
                </a:solidFill>
              </a:rPr>
            </a:br>
            <a:r>
              <a:rPr lang="pl-PL" dirty="0" smtClean="0">
                <a:solidFill>
                  <a:schemeClr val="bg1">
                    <a:lumMod val="75000"/>
                  </a:schemeClr>
                </a:solidFill>
              </a:rPr>
              <a:t>z włosami lalki. Na koniec, poproś dziecko, aby położyło lalkę do łóżka zrobionego z pudełka i owinęło ją szmatką imitującą koc. Użyj wyobraźni, aby wprowadzić do ćwiczenia inne czynności, podczas których dziecko będzie postępować z lalką tak, jak ty z nim. Próbuj nakłonić dziecko, by poczuło się odpowiedzialne za opiekę nad lalką, jak ty czujesz odpowiedzialność za opiekę nad nim.</a:t>
            </a:r>
            <a:endParaRPr lang="pl-PL" dirty="0">
              <a:solidFill>
                <a:schemeClr val="bg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chemeClr val="bg1">
                    <a:lumMod val="75000"/>
                  </a:schemeClr>
                </a:solidFill>
              </a:rPr>
              <a:t>UKŁADANIE Z KLOCKÓW </a:t>
            </a:r>
            <a:br>
              <a:rPr lang="pl-PL" dirty="0" smtClean="0">
                <a:solidFill>
                  <a:schemeClr val="bg1">
                    <a:lumMod val="75000"/>
                  </a:schemeClr>
                </a:solidFill>
              </a:rPr>
            </a:br>
            <a:r>
              <a:rPr lang="pl-PL" sz="2000" i="1" dirty="0" smtClean="0">
                <a:solidFill>
                  <a:schemeClr val="bg1">
                    <a:lumMod val="75000"/>
                  </a:schemeClr>
                </a:solidFill>
              </a:rPr>
              <a:t>(dla dzieci w wieku 1-3)</a:t>
            </a:r>
            <a:endParaRPr lang="pl-PL" sz="2000" i="1" dirty="0">
              <a:solidFill>
                <a:schemeClr val="bg1">
                  <a:lumMod val="75000"/>
                </a:schemeClr>
              </a:solidFill>
            </a:endParaRPr>
          </a:p>
        </p:txBody>
      </p:sp>
      <p:sp>
        <p:nvSpPr>
          <p:cNvPr id="3" name="Symbol zastępczy zawartości 2"/>
          <p:cNvSpPr>
            <a:spLocks noGrp="1"/>
          </p:cNvSpPr>
          <p:nvPr>
            <p:ph idx="1"/>
          </p:nvPr>
        </p:nvSpPr>
        <p:spPr>
          <a:xfrm>
            <a:off x="214282" y="1600200"/>
            <a:ext cx="8715436" cy="5043510"/>
          </a:xfrm>
        </p:spPr>
        <p:txBody>
          <a:bodyPr>
            <a:normAutofit fontScale="62500" lnSpcReduction="20000"/>
          </a:bodyPr>
          <a:lstStyle/>
          <a:p>
            <a:r>
              <a:rPr lang="pl-PL" dirty="0" smtClean="0">
                <a:solidFill>
                  <a:schemeClr val="bg1">
                    <a:lumMod val="75000"/>
                  </a:schemeClr>
                </a:solidFill>
              </a:rPr>
              <a:t>CEL: Rozwój umiejętności współdziałania i rozumienia pojęcia kolejności. </a:t>
            </a:r>
          </a:p>
          <a:p>
            <a:pPr>
              <a:buNone/>
            </a:pPr>
            <a:endParaRPr lang="pl-PL" dirty="0" smtClean="0">
              <a:solidFill>
                <a:schemeClr val="bg1">
                  <a:lumMod val="75000"/>
                </a:schemeClr>
              </a:solidFill>
            </a:endParaRPr>
          </a:p>
          <a:p>
            <a:r>
              <a:rPr lang="pl-PL" dirty="0" smtClean="0">
                <a:solidFill>
                  <a:schemeClr val="bg1">
                    <a:lumMod val="75000"/>
                  </a:schemeClr>
                </a:solidFill>
              </a:rPr>
              <a:t>ZADANIE: Układanie wieży z klocków na przemian z nauczycielem.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POMOCE: Klocki.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PROCEDURA: Usiądź naprzeciw dziecka na podłodze lub przy stole. Połóż przed nim trzy klocki, a trzy zachowaj dla siebie. Jeden z nich połóż między wami, w miejscu, do którego oboje możecie łatwo dosięgnąć. Wskaż jeden z klocków dziecka, powiedz .Połóż go tu" i wskaż na klocek położony przez siebie. W razie konieczności naprowadź rękę dziecka. Następnie połóż na górę wieży swój klocek. Ponownie wskaż dziecku klocek i powiedz : „Połóż go tu". Powtarzaj procedurę, aż wszystkie klocki znajdą się w wieży. Jeśli dziecko próbuje położyć klocek, gdy przypada twoja kolej, przytrzymaj jego rękę, umieść swój klocek i kontynuuj zabawę. Gdy zacznie rozumieć zasadę postępowania wstrzymaj pomoc, i sprawdź, czy dziecko zaczyna przewidywać, kiedy będzie jego kolej</a:t>
            </a:r>
            <a:r>
              <a:rPr lang="pl-PL" dirty="0" smtClean="0"/>
              <a:t>.</a:t>
            </a:r>
            <a:endParaRPr lang="pl-PL" dirty="0">
              <a:solidFill>
                <a:schemeClr val="bg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chemeClr val="bg1">
                    <a:lumMod val="75000"/>
                  </a:schemeClr>
                </a:solidFill>
              </a:rPr>
              <a:t>CHOWANIE SIĘ SZUKANIE INNYCH</a:t>
            </a:r>
            <a:br>
              <a:rPr lang="pl-PL" dirty="0" smtClean="0">
                <a:solidFill>
                  <a:schemeClr val="bg1">
                    <a:lumMod val="75000"/>
                  </a:schemeClr>
                </a:solidFill>
              </a:rPr>
            </a:br>
            <a:r>
              <a:rPr lang="pl-PL" sz="2000" i="1" dirty="0" smtClean="0">
                <a:solidFill>
                  <a:schemeClr val="bg1">
                    <a:lumMod val="75000"/>
                  </a:schemeClr>
                </a:solidFill>
              </a:rPr>
              <a:t>(dla dzieci w wieku 2-3) </a:t>
            </a:r>
            <a:endParaRPr lang="pl-PL" sz="2000" i="1" dirty="0">
              <a:solidFill>
                <a:schemeClr val="bg1">
                  <a:lumMod val="75000"/>
                </a:schemeClr>
              </a:solidFill>
            </a:endParaRPr>
          </a:p>
        </p:txBody>
      </p:sp>
      <p:sp>
        <p:nvSpPr>
          <p:cNvPr id="3" name="Symbol zastępczy zawartości 2"/>
          <p:cNvSpPr>
            <a:spLocks noGrp="1"/>
          </p:cNvSpPr>
          <p:nvPr>
            <p:ph idx="1"/>
          </p:nvPr>
        </p:nvSpPr>
        <p:spPr>
          <a:xfrm>
            <a:off x="142844" y="1600200"/>
            <a:ext cx="8786874" cy="4972072"/>
          </a:xfrm>
        </p:spPr>
        <p:txBody>
          <a:bodyPr>
            <a:normAutofit fontScale="62500" lnSpcReduction="20000"/>
          </a:bodyPr>
          <a:lstStyle/>
          <a:p>
            <a:r>
              <a:rPr lang="pl-PL" dirty="0" smtClean="0">
                <a:solidFill>
                  <a:schemeClr val="bg1">
                    <a:lumMod val="75000"/>
                  </a:schemeClr>
                </a:solidFill>
              </a:rPr>
              <a:t>CEL: Zrozumienie zasad zabawy "w chowanego"; nauka współdziałania z inną osobą.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ZADANIE: Chowanie się, a następnie szukanie ukrytej osoby.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PROCEDURA:  Zacznij ćwiczenie od nauczenia dziecka chowania się. </a:t>
            </a:r>
            <a:br>
              <a:rPr lang="pl-PL" dirty="0" smtClean="0">
                <a:solidFill>
                  <a:schemeClr val="bg1">
                    <a:lumMod val="75000"/>
                  </a:schemeClr>
                </a:solidFill>
              </a:rPr>
            </a:br>
            <a:r>
              <a:rPr lang="pl-PL" dirty="0" smtClean="0">
                <a:solidFill>
                  <a:schemeClr val="bg1">
                    <a:lumMod val="75000"/>
                  </a:schemeClr>
                </a:solidFill>
              </a:rPr>
              <a:t>W pokoju znajdować się może ojciec, lub kolega dziecka. Weź dziecko za rękę</a:t>
            </a:r>
            <a:br>
              <a:rPr lang="pl-PL" dirty="0" smtClean="0">
                <a:solidFill>
                  <a:schemeClr val="bg1">
                    <a:lumMod val="75000"/>
                  </a:schemeClr>
                </a:solidFill>
              </a:rPr>
            </a:br>
            <a:r>
              <a:rPr lang="pl-PL" dirty="0" smtClean="0">
                <a:solidFill>
                  <a:schemeClr val="bg1">
                    <a:lumMod val="75000"/>
                  </a:schemeClr>
                </a:solidFill>
              </a:rPr>
              <a:t> i powiedz "Schowaj się przed tatą". Zaprowadź je za drzwi, za krzesło lub pod stół. Naucz je chować się tylko w trzech różnych miejscach. Powtarzaj przez całą zabawę słowa "Chowaj się". Niech dziecko ukryje się w jednym z wyznaczonych miejsc. Każ osobie towarzyszącej zawołać "Gdzie jest (imię)? Pomóż dziecku wstać lub podnieść rękę dla wskazania, gdzie jest. Szukająca osoba powinna podbiec do dziecka i mocno je uścisnąć. Gdy dziecko nauczy się samo chować </a:t>
            </a:r>
            <a:br>
              <a:rPr lang="pl-PL" dirty="0" smtClean="0">
                <a:solidFill>
                  <a:schemeClr val="bg1">
                    <a:lumMod val="75000"/>
                  </a:schemeClr>
                </a:solidFill>
              </a:rPr>
            </a:br>
            <a:r>
              <a:rPr lang="pl-PL" dirty="0" smtClean="0">
                <a:solidFill>
                  <a:schemeClr val="bg1">
                    <a:lumMod val="75000"/>
                  </a:schemeClr>
                </a:solidFill>
              </a:rPr>
              <a:t>i pokazywać na wołanie każ drugiej osobie chować się w jednym z tych samych miejsc. Gdy zawołasz: "Gdzie tato?" - pomóż dziecku znaleźć osobę wychodzącą z ukrycia i podbiec do niej po uścisk. Gdy dziecko zrozumie reguły zabawy, zachęcaj je do chowania się bez twojej pomocy</a:t>
            </a:r>
            <a:endParaRPr lang="pl-PL" dirty="0">
              <a:solidFill>
                <a:schemeClr val="bg1">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chemeClr val="bg1">
                    <a:lumMod val="75000"/>
                  </a:schemeClr>
                </a:solidFill>
              </a:rPr>
              <a:t>WSPÓŁDZIAŁANIE PACYNEK </a:t>
            </a:r>
            <a:br>
              <a:rPr lang="pl-PL" dirty="0" smtClean="0">
                <a:solidFill>
                  <a:schemeClr val="bg1">
                    <a:lumMod val="75000"/>
                  </a:schemeClr>
                </a:solidFill>
              </a:rPr>
            </a:br>
            <a:r>
              <a:rPr lang="pl-PL" sz="2000" i="1" dirty="0" smtClean="0">
                <a:solidFill>
                  <a:schemeClr val="bg1">
                    <a:lumMod val="75000"/>
                  </a:schemeClr>
                </a:solidFill>
              </a:rPr>
              <a:t>(dla dzieci w wieku 3-4)</a:t>
            </a:r>
            <a:endParaRPr lang="pl-PL" sz="2000" i="1" dirty="0">
              <a:solidFill>
                <a:schemeClr val="bg1">
                  <a:lumMod val="75000"/>
                </a:schemeClr>
              </a:solidFill>
            </a:endParaRPr>
          </a:p>
        </p:txBody>
      </p:sp>
      <p:sp>
        <p:nvSpPr>
          <p:cNvPr id="3" name="Symbol zastępczy zawartości 2"/>
          <p:cNvSpPr>
            <a:spLocks noGrp="1"/>
          </p:cNvSpPr>
          <p:nvPr>
            <p:ph idx="1"/>
          </p:nvPr>
        </p:nvSpPr>
        <p:spPr>
          <a:xfrm>
            <a:off x="142844" y="1600200"/>
            <a:ext cx="8786874" cy="4972072"/>
          </a:xfrm>
        </p:spPr>
        <p:txBody>
          <a:bodyPr>
            <a:normAutofit fontScale="62500" lnSpcReduction="20000"/>
          </a:bodyPr>
          <a:lstStyle/>
          <a:p>
            <a:r>
              <a:rPr lang="pl-PL" dirty="0" smtClean="0">
                <a:solidFill>
                  <a:schemeClr val="bg1">
                    <a:lumMod val="75000"/>
                  </a:schemeClr>
                </a:solidFill>
              </a:rPr>
              <a:t>CEL: Rozwój współdziałania społecznego, pomysłowości w zabawie i umiejętności rozmowy.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ZADANIE: Prawidłowe używanie pacynki w prostych zabawach z pacynką innej osoby.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POMOCE: Dwie pacynki.</a:t>
            </a:r>
            <a:br>
              <a:rPr lang="pl-PL" dirty="0" smtClean="0">
                <a:solidFill>
                  <a:schemeClr val="bg1">
                    <a:lumMod val="75000"/>
                  </a:schemeClr>
                </a:solidFill>
              </a:rPr>
            </a:br>
            <a:endParaRPr lang="pl-PL" dirty="0">
              <a:solidFill>
                <a:schemeClr val="bg1">
                  <a:lumMod val="75000"/>
                </a:schemeClr>
              </a:solidFill>
            </a:endParaRPr>
          </a:p>
          <a:p>
            <a:r>
              <a:rPr lang="pl-PL" dirty="0" smtClean="0">
                <a:solidFill>
                  <a:schemeClr val="bg1">
                    <a:lumMod val="75000"/>
                  </a:schemeClr>
                </a:solidFill>
              </a:rPr>
              <a:t>PROCEDURA: Umieść jedną z pacynek na swojej ręce i użyj jej do zabawy </a:t>
            </a:r>
            <a:br>
              <a:rPr lang="pl-PL" dirty="0" smtClean="0">
                <a:solidFill>
                  <a:schemeClr val="bg1">
                    <a:lumMod val="75000"/>
                  </a:schemeClr>
                </a:solidFill>
              </a:rPr>
            </a:br>
            <a:r>
              <a:rPr lang="pl-PL" dirty="0" smtClean="0">
                <a:solidFill>
                  <a:schemeClr val="bg1">
                    <a:lumMod val="75000"/>
                  </a:schemeClr>
                </a:solidFill>
              </a:rPr>
              <a:t>z dzieckiem. Użyj jej do połaskotania go i odegraj przed nim prostą rozmowę </a:t>
            </a:r>
            <a:br>
              <a:rPr lang="pl-PL" dirty="0" smtClean="0">
                <a:solidFill>
                  <a:schemeClr val="bg1">
                    <a:lumMod val="75000"/>
                  </a:schemeClr>
                </a:solidFill>
              </a:rPr>
            </a:br>
            <a:r>
              <a:rPr lang="pl-PL" dirty="0" smtClean="0">
                <a:solidFill>
                  <a:schemeClr val="bg1">
                    <a:lumMod val="75000"/>
                  </a:schemeClr>
                </a:solidFill>
              </a:rPr>
              <a:t>z pacynką, przy czym przemawiaj za nią zmienionym głosem. Wciągnij dziecko do rozmowy z twoją pacynką. Spróbuj sprawić, aby dziecko spoglądało na nią, </a:t>
            </a:r>
            <a:br>
              <a:rPr lang="pl-PL" dirty="0" smtClean="0">
                <a:solidFill>
                  <a:schemeClr val="bg1">
                    <a:lumMod val="75000"/>
                  </a:schemeClr>
                </a:solidFill>
              </a:rPr>
            </a:br>
            <a:r>
              <a:rPr lang="pl-PL" dirty="0" smtClean="0">
                <a:solidFill>
                  <a:schemeClr val="bg1">
                    <a:lumMod val="75000"/>
                  </a:schemeClr>
                </a:solidFill>
              </a:rPr>
              <a:t>a nie na twoją twarz. Gdy dziecko zacznie chwytać ideę tej zabawy, daj mu jego pacynkę i pokaż jak jej używać. Skłoń je do używania pacynki w zabawie z twoją. Spróbuj połaskotać jego pacynkę twoją, aby sprawić, żeby dziecko reagowało raczej na nią, niż na ciebie. Początkowo przeprowadzaj krótkie sesje, ale staraj się, w miarę rozwoju umiejętności dziecka, zwiększać ilość pacynek.</a:t>
            </a:r>
            <a:endParaRPr lang="pl-PL" dirty="0">
              <a:solidFill>
                <a:schemeClr val="bg1">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chemeClr val="bg1">
                    <a:lumMod val="75000"/>
                  </a:schemeClr>
                </a:solidFill>
              </a:rPr>
              <a:t>NAKRYWANIE DO STOŁU </a:t>
            </a:r>
            <a:br>
              <a:rPr lang="pl-PL" dirty="0" smtClean="0">
                <a:solidFill>
                  <a:schemeClr val="bg1">
                    <a:lumMod val="75000"/>
                  </a:schemeClr>
                </a:solidFill>
              </a:rPr>
            </a:br>
            <a:r>
              <a:rPr lang="pl-PL" sz="2000" i="1" dirty="0" smtClean="0">
                <a:solidFill>
                  <a:schemeClr val="bg1">
                    <a:lumMod val="75000"/>
                  </a:schemeClr>
                </a:solidFill>
              </a:rPr>
              <a:t>(dla dzieci w wieku 3-4) </a:t>
            </a:r>
            <a:endParaRPr lang="pl-PL" sz="2000" i="1" dirty="0">
              <a:solidFill>
                <a:schemeClr val="bg1">
                  <a:lumMod val="75000"/>
                </a:schemeClr>
              </a:solidFill>
            </a:endParaRPr>
          </a:p>
        </p:txBody>
      </p:sp>
      <p:sp>
        <p:nvSpPr>
          <p:cNvPr id="3" name="Symbol zastępczy zawartości 2"/>
          <p:cNvSpPr>
            <a:spLocks noGrp="1"/>
          </p:cNvSpPr>
          <p:nvPr>
            <p:ph idx="1"/>
          </p:nvPr>
        </p:nvSpPr>
        <p:spPr>
          <a:xfrm>
            <a:off x="142844" y="1600200"/>
            <a:ext cx="8858312" cy="5043510"/>
          </a:xfrm>
        </p:spPr>
        <p:txBody>
          <a:bodyPr>
            <a:normAutofit fontScale="55000" lnSpcReduction="20000"/>
          </a:bodyPr>
          <a:lstStyle/>
          <a:p>
            <a:r>
              <a:rPr lang="pl-PL" dirty="0" smtClean="0">
                <a:solidFill>
                  <a:schemeClr val="bg1">
                    <a:lumMod val="75000"/>
                  </a:schemeClr>
                </a:solidFill>
              </a:rPr>
              <a:t>CEL: Poprawa rozumienia toku czynności i rozwijanie umiejętności pomagania w domu.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ZADANIE: Poprawne układanie sztućców na stole.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POMOCE: Sztućce talerze. </a:t>
            </a:r>
            <a:br>
              <a:rPr lang="pl-PL" dirty="0" smtClean="0">
                <a:solidFill>
                  <a:schemeClr val="bg1">
                    <a:lumMod val="75000"/>
                  </a:schemeClr>
                </a:solidFill>
              </a:rPr>
            </a:br>
            <a:endParaRPr lang="pl-PL" dirty="0" smtClean="0">
              <a:solidFill>
                <a:schemeClr val="bg1">
                  <a:lumMod val="75000"/>
                </a:schemeClr>
              </a:solidFill>
            </a:endParaRPr>
          </a:p>
          <a:p>
            <a:r>
              <a:rPr lang="pl-PL" dirty="0" smtClean="0">
                <a:solidFill>
                  <a:schemeClr val="bg1">
                    <a:lumMod val="75000"/>
                  </a:schemeClr>
                </a:solidFill>
              </a:rPr>
              <a:t>PROCEDURA: Na początku daj dziecku tylko jeden rodzaj sztućców. Sama nakryj stół,</a:t>
            </a:r>
            <a:br>
              <a:rPr lang="pl-PL" dirty="0" smtClean="0">
                <a:solidFill>
                  <a:schemeClr val="bg1">
                    <a:lumMod val="75000"/>
                  </a:schemeClr>
                </a:solidFill>
              </a:rPr>
            </a:br>
            <a:r>
              <a:rPr lang="pl-PL" dirty="0" smtClean="0">
                <a:solidFill>
                  <a:schemeClr val="bg1">
                    <a:lumMod val="75000"/>
                  </a:schemeClr>
                </a:solidFill>
              </a:rPr>
              <a:t> ale pomiń łyżki. Trzymaj łyżkę i powiedz .Popatrz, łyżka". Wręcz dziecku odpowiednią </a:t>
            </a:r>
            <a:br>
              <a:rPr lang="pl-PL" dirty="0" smtClean="0">
                <a:solidFill>
                  <a:schemeClr val="bg1">
                    <a:lumMod val="75000"/>
                  </a:schemeClr>
                </a:solidFill>
              </a:rPr>
            </a:br>
            <a:r>
              <a:rPr lang="pl-PL" dirty="0" smtClean="0">
                <a:solidFill>
                  <a:schemeClr val="bg1">
                    <a:lumMod val="75000"/>
                  </a:schemeClr>
                </a:solidFill>
              </a:rPr>
              <a:t>do nakrycia stołu ilość łyżek. Poprowadź dziecko wokół stołu kolejno do każdego miejsca. Wskaż miejsce dla każdej łyżki i powiedz .Połóż łyżkę". Jeśli dziecko jest niepewne, pomóż mu położyć łyżkę we właściwym miejscu. Powtórz procedurę, aż wszystkie łyżki będą rozłożone. Chwal dziecko po każdym samodzielnym położeniu. Gdy opanuje prawidłowe układanie łyżek po wskazaniu miejsca i po ustnym poleceniu, weź je do któregoś z nakryć </a:t>
            </a:r>
            <a:br>
              <a:rPr lang="pl-PL" dirty="0" smtClean="0">
                <a:solidFill>
                  <a:schemeClr val="bg1">
                    <a:lumMod val="75000"/>
                  </a:schemeClr>
                </a:solidFill>
              </a:rPr>
            </a:br>
            <a:r>
              <a:rPr lang="pl-PL" dirty="0" smtClean="0">
                <a:solidFill>
                  <a:schemeClr val="bg1">
                    <a:lumMod val="75000"/>
                  </a:schemeClr>
                </a:solidFill>
              </a:rPr>
              <a:t>i wydaj tylko ustne polecenie. Sprawdź, czy potrafi samodzielnie zlokalizować właściwe miejsce. Upewnij się, czy pozostałe nakrycia leżą na właściwych miejscach. Gdy dziecko opanuje samodzielne układanie łyżek na ustne polecenie, powtórz całą procedurę</a:t>
            </a:r>
            <a:br>
              <a:rPr lang="pl-PL" dirty="0" smtClean="0">
                <a:solidFill>
                  <a:schemeClr val="bg1">
                    <a:lumMod val="75000"/>
                  </a:schemeClr>
                </a:solidFill>
              </a:rPr>
            </a:br>
            <a:r>
              <a:rPr lang="pl-PL" dirty="0" smtClean="0">
                <a:solidFill>
                  <a:schemeClr val="bg1">
                    <a:lumMod val="75000"/>
                  </a:schemeClr>
                </a:solidFill>
              </a:rPr>
              <a:t> z użyciem noży lub widelców. Gdy będzie umiało układać jeden rodzaj sztućców (gdy pozostałe są już na stole), powtórz ćwiczenie, dając dziecku do ułożenia dwa rodzaje sztućców.</a:t>
            </a:r>
            <a:endParaRPr lang="pl-PL" dirty="0">
              <a:solidFill>
                <a:schemeClr val="bg1">
                  <a:lumMod val="75000"/>
                </a:schemeClr>
              </a:solidFill>
            </a:endParaRP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715</Words>
  <Application>Microsoft Office PowerPoint</Application>
  <PresentationFormat>Pokaz na ekranie (4:3)</PresentationFormat>
  <Paragraphs>73</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Motyw pakietu Office</vt:lpstr>
      <vt:lpstr>USPOŁECZNIANIE</vt:lpstr>
      <vt:lpstr>Prezentacja programu PowerPoint</vt:lpstr>
      <vt:lpstr>BARASZKOWANIE  (dla dzieci w wieku 0-2)</vt:lpstr>
      <vt:lpstr>ZABAWA W NIESPODZIANKĘ  (dla dzieci w wieku 0-1 )</vt:lpstr>
      <vt:lpstr>ZABAWA Z LALKĄ (dla dzieci w wieku 2-3)</vt:lpstr>
      <vt:lpstr>UKŁADANIE Z KLOCKÓW  (dla dzieci w wieku 1-3)</vt:lpstr>
      <vt:lpstr>CHOWANIE SIĘ SZUKANIE INNYCH (dla dzieci w wieku 2-3) </vt:lpstr>
      <vt:lpstr>WSPÓŁDZIAŁANIE PACYNEK  (dla dzieci w wieku 3-4)</vt:lpstr>
      <vt:lpstr>NAKRYWANIE DO STOŁU  (dla dzieci w wieku 3-4) </vt:lpstr>
      <vt:lpstr>ZAJĘCIA DOMOWE  (dla dzieci 4-5 lat)</vt:lpstr>
      <vt:lpstr>GRA W „CZEGO POTRZEBUJESZ”  (dla dzieci w wieku 4-5) </vt:lpstr>
      <vt:lpstr>SAMODZIELNE RYSOWANIE  (dla dzieci w wieku 5-6) </vt:lpstr>
      <vt:lpstr>SAMODZIELNE RYSOWANIE NA PODSTAWIE PISEMNYCH INSTRUKCJI (dzieci w wieku 5-6) </vt:lpstr>
      <vt:lpstr>KONIEC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USPOŁECZNIANIE</dc:title>
  <dc:creator>Paulina Padu</dc:creator>
  <cp:lastModifiedBy>Monika</cp:lastModifiedBy>
  <cp:revision>17</cp:revision>
  <dcterms:created xsi:type="dcterms:W3CDTF">2020-11-13T12:24:59Z</dcterms:created>
  <dcterms:modified xsi:type="dcterms:W3CDTF">2020-11-13T17:14:29Z</dcterms:modified>
</cp:coreProperties>
</file>